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  <p:sldId id="261" r:id="rId5"/>
    <p:sldId id="262" r:id="rId6"/>
    <p:sldId id="264" r:id="rId7"/>
    <p:sldId id="257" r:id="rId8"/>
    <p:sldId id="265" r:id="rId9"/>
    <p:sldId id="263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67" r:id="rId18"/>
    <p:sldId id="268" r:id="rId19"/>
    <p:sldId id="276" r:id="rId20"/>
    <p:sldId id="259" r:id="rId21"/>
    <p:sldId id="277" r:id="rId22"/>
  </p:sldIdLst>
  <p:sldSz cx="12192000" cy="6858000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-178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7710DCC2-A922-422F-81ED-8CA724683BA3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8F3D7AA-98AA-401B-AF37-CF0A679BED9D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695871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0DCC2-A922-422F-81ED-8CA724683BA3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D7AA-98AA-401B-AF37-CF0A679BED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21951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0DCC2-A922-422F-81ED-8CA724683BA3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D7AA-98AA-401B-AF37-CF0A679BED9D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1948202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0DCC2-A922-422F-81ED-8CA724683BA3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D7AA-98AA-401B-AF37-CF0A679BED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894069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0DCC2-A922-422F-81ED-8CA724683BA3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D7AA-98AA-401B-AF37-CF0A679BED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7450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0DCC2-A922-422F-81ED-8CA724683BA3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D7AA-98AA-401B-AF37-CF0A679BED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5292043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0DCC2-A922-422F-81ED-8CA724683BA3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D7AA-98AA-401B-AF37-CF0A679BED9D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1438572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0DCC2-A922-422F-81ED-8CA724683BA3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D7AA-98AA-401B-AF37-CF0A679BED9D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463476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0DCC2-A922-422F-81ED-8CA724683BA3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D7AA-98AA-401B-AF37-CF0A679BED9D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738986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0DCC2-A922-422F-81ED-8CA724683BA3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D7AA-98AA-401B-AF37-CF0A679BED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14770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0DCC2-A922-422F-81ED-8CA724683BA3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D7AA-98AA-401B-AF37-CF0A679BED9D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429407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0DCC2-A922-422F-81ED-8CA724683BA3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D7AA-98AA-401B-AF37-CF0A679BED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38037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0DCC2-A922-422F-81ED-8CA724683BA3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D7AA-98AA-401B-AF37-CF0A679BED9D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770695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0DCC2-A922-422F-81ED-8CA724683BA3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D7AA-98AA-401B-AF37-CF0A679BED9D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346379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0DCC2-A922-422F-81ED-8CA724683BA3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D7AA-98AA-401B-AF37-CF0A679BED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6340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0DCC2-A922-422F-81ED-8CA724683BA3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D7AA-98AA-401B-AF37-CF0A679BED9D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92211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0DCC2-A922-422F-81ED-8CA724683BA3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D7AA-98AA-401B-AF37-CF0A679BED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89632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710DCC2-A922-422F-81ED-8CA724683BA3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8F3D7AA-98AA-401B-AF37-CF0A679BED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64945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5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E629F8F-58DF-4DBD-C717-54761611076D}"/>
              </a:ext>
            </a:extLst>
          </p:cNvPr>
          <p:cNvSpPr txBox="1"/>
          <p:nvPr/>
        </p:nvSpPr>
        <p:spPr>
          <a:xfrm>
            <a:off x="2061411" y="2155371"/>
            <a:ext cx="749166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Bahnschrift SemiBold" panose="020B0502040204020203" pitchFamily="34" charset="0"/>
              </a:rPr>
              <a:t>Особенности адаптации </a:t>
            </a:r>
          </a:p>
          <a:p>
            <a:pPr algn="ctr"/>
            <a:r>
              <a:rPr lang="ru-RU" sz="2800" b="1" dirty="0">
                <a:latin typeface="Bahnschrift SemiBold" panose="020B0502040204020203" pitchFamily="34" charset="0"/>
              </a:rPr>
              <a:t>и организации </a:t>
            </a:r>
            <a:r>
              <a:rPr lang="ru-RU" sz="2800" b="1" dirty="0" smtClean="0">
                <a:latin typeface="Bahnschrift SemiBold" panose="020B0502040204020203" pitchFamily="34" charset="0"/>
              </a:rPr>
              <a:t>образовательного </a:t>
            </a:r>
            <a:r>
              <a:rPr lang="ru-RU" sz="2800" b="1" dirty="0">
                <a:latin typeface="Bahnschrift SemiBold" panose="020B0502040204020203" pitchFamily="34" charset="0"/>
              </a:rPr>
              <a:t>процесса </a:t>
            </a:r>
          </a:p>
          <a:p>
            <a:pPr algn="ctr"/>
            <a:r>
              <a:rPr lang="ru-RU" sz="2800" b="1" dirty="0">
                <a:latin typeface="Bahnschrift SemiBold" panose="020B0502040204020203" pitchFamily="34" charset="0"/>
              </a:rPr>
              <a:t>обучающихся с </a:t>
            </a:r>
            <a:r>
              <a:rPr lang="ru-RU" sz="2800" b="1" dirty="0" smtClean="0">
                <a:latin typeface="Bahnschrift SemiBold" panose="020B0502040204020203" pitchFamily="34" charset="0"/>
              </a:rPr>
              <a:t>ТМНР, имеющих РАС </a:t>
            </a:r>
            <a:endParaRPr lang="ru-RU" sz="2800" b="1" dirty="0">
              <a:latin typeface="Bahnschrift SemiBold" panose="020B0502040204020203" pitchFamily="34" charset="0"/>
            </a:endParaRPr>
          </a:p>
          <a:p>
            <a:pPr algn="ctr"/>
            <a:r>
              <a:rPr lang="ru-RU" sz="2800" b="1" dirty="0">
                <a:latin typeface="Bahnschrift SemiBold" panose="020B0502040204020203" pitchFamily="34" charset="0"/>
              </a:rPr>
              <a:t>в условиях класса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8C56DE5-3688-56AB-6E92-D4EDC2DB1717}"/>
              </a:ext>
            </a:extLst>
          </p:cNvPr>
          <p:cNvSpPr txBox="1"/>
          <p:nvPr/>
        </p:nvSpPr>
        <p:spPr>
          <a:xfrm>
            <a:off x="8182947" y="4674789"/>
            <a:ext cx="3252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Bahnschrift SemiBold" panose="020B0502040204020203" pitchFamily="34" charset="0"/>
              </a:rPr>
              <a:t>Учитель </a:t>
            </a:r>
            <a:r>
              <a:rPr lang="ru-RU" dirty="0" err="1">
                <a:latin typeface="Bahnschrift SemiBold" panose="020B0502040204020203" pitchFamily="34" charset="0"/>
              </a:rPr>
              <a:t>Габдрафикова</a:t>
            </a:r>
            <a:r>
              <a:rPr lang="ru-RU" dirty="0">
                <a:latin typeface="Bahnschrift SemiBold" panose="020B0502040204020203" pitchFamily="34" charset="0"/>
              </a:rPr>
              <a:t> Л.Г.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A67A3D0-9970-3D27-CB89-C1B348601D93}"/>
              </a:ext>
            </a:extLst>
          </p:cNvPr>
          <p:cNvSpPr txBox="1"/>
          <p:nvPr/>
        </p:nvSpPr>
        <p:spPr>
          <a:xfrm>
            <a:off x="5332838" y="5449077"/>
            <a:ext cx="1212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Bahnschrift SemiBold" panose="020B0502040204020203" pitchFamily="34" charset="0"/>
              </a:rPr>
              <a:t>Уфа, 2022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C83678C-7096-1BF2-6F73-021995C0E2B2}"/>
              </a:ext>
            </a:extLst>
          </p:cNvPr>
          <p:cNvSpPr txBox="1"/>
          <p:nvPr/>
        </p:nvSpPr>
        <p:spPr>
          <a:xfrm>
            <a:off x="1978089" y="941485"/>
            <a:ext cx="85468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Государственное бюджетное образовательное учреждение </a:t>
            </a:r>
          </a:p>
          <a:p>
            <a:pPr algn="ctr"/>
            <a:r>
              <a:rPr lang="ru-RU" dirty="0"/>
              <a:t>Уфимская коррекционная школа-интернат № 63 для обучающихся с ОВЗ</a:t>
            </a:r>
          </a:p>
        </p:txBody>
      </p:sp>
    </p:spTree>
    <p:extLst>
      <p:ext uri="{BB962C8B-B14F-4D97-AF65-F5344CB8AC3E}">
        <p14:creationId xmlns="" xmlns:p14="http://schemas.microsoft.com/office/powerpoint/2010/main" val="106288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E33B172-EDEF-F027-98B7-BCA2157EE448}"/>
              </a:ext>
            </a:extLst>
          </p:cNvPr>
          <p:cNvSpPr txBox="1"/>
          <p:nvPr/>
        </p:nvSpPr>
        <p:spPr>
          <a:xfrm>
            <a:off x="1586204" y="979714"/>
            <a:ext cx="8733453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/>
          </a:p>
          <a:p>
            <a:pPr>
              <a:lnSpc>
                <a:spcPct val="150000"/>
              </a:lnSpc>
            </a:pPr>
            <a:r>
              <a:rPr lang="ru-RU" sz="2400" b="1" dirty="0"/>
              <a:t>	Истерики, крики, агрессия, аутоагрессия </a:t>
            </a:r>
            <a:r>
              <a:rPr lang="ru-RU" sz="2400" dirty="0"/>
              <a:t>могут возникать не только при сенсорной перегрузке. Они могут быть обусловлены попытками ребенка добиться желаемого или стремлением избежать неприятных для него заданий. </a:t>
            </a:r>
          </a:p>
          <a:p>
            <a:pPr>
              <a:lnSpc>
                <a:spcPct val="150000"/>
              </a:lnSpc>
            </a:pPr>
            <a:r>
              <a:rPr lang="ru-RU" sz="2400" b="1" dirty="0"/>
              <a:t>	ВАЖНО</a:t>
            </a:r>
            <a:r>
              <a:rPr lang="ru-RU" sz="2400" dirty="0"/>
              <a:t> уметь различать эти состояния, несмотря на то, что внешне поведение может выглядеть </a:t>
            </a:r>
            <a:r>
              <a:rPr lang="ru-RU" sz="2400" dirty="0" smtClean="0"/>
              <a:t>идентичным. Реакции </a:t>
            </a:r>
            <a:r>
              <a:rPr lang="ru-RU" sz="2400" dirty="0"/>
              <a:t>взрослых должны быть разными.</a:t>
            </a:r>
          </a:p>
        </p:txBody>
      </p:sp>
    </p:spTree>
    <p:extLst>
      <p:ext uri="{BB962C8B-B14F-4D97-AF65-F5344CB8AC3E}">
        <p14:creationId xmlns="" xmlns:p14="http://schemas.microsoft.com/office/powerpoint/2010/main" val="417802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A5642BAF-254D-E6B6-5B72-3765A7098E76}"/>
              </a:ext>
            </a:extLst>
          </p:cNvPr>
          <p:cNvSpPr txBox="1"/>
          <p:nvPr/>
        </p:nvSpPr>
        <p:spPr>
          <a:xfrm>
            <a:off x="1250302" y="1089513"/>
            <a:ext cx="9862457" cy="4678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Поведение при вспышках гнева…</a:t>
            </a:r>
          </a:p>
          <a:p>
            <a:endParaRPr lang="ru-RU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800" dirty="0"/>
              <a:t>Поведение преследует некоторую цель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800" dirty="0"/>
              <a:t>Обычно вызвано желанием что-то получить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800" dirty="0"/>
              <a:t>Возникает в присутствии другого человека и направленно на него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800" dirty="0"/>
              <a:t>Ребенок контролирует свое поведение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800" dirty="0"/>
              <a:t>Прекращается если цель достигнута 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242560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A132BE9-FF2F-94C1-A2C1-A9B6AA585547}"/>
              </a:ext>
            </a:extLst>
          </p:cNvPr>
          <p:cNvSpPr txBox="1"/>
          <p:nvPr/>
        </p:nvSpPr>
        <p:spPr>
          <a:xfrm>
            <a:off x="1194320" y="998375"/>
            <a:ext cx="1010803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Поведение при сенсорной перегрузке…</a:t>
            </a:r>
          </a:p>
          <a:p>
            <a:pPr algn="ctr"/>
            <a:endParaRPr lang="ru-RU" sz="2400" b="1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400" dirty="0"/>
              <a:t>Не преследует никакой цели, за исключением попыток устранить раздражители.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400" dirty="0"/>
              <a:t>Является реакцией на перегрузку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400" dirty="0"/>
              <a:t>Возникает независимо от присутствия другого человека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400" dirty="0"/>
              <a:t>Не контролируется ребенком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400" dirty="0"/>
              <a:t>Прекращается, если удалены сенсорные раздражители (как правило, через некоторое время, необходимое ребенку </a:t>
            </a:r>
            <a:r>
              <a:rPr lang="ru-RU" sz="2400" dirty="0" smtClean="0"/>
              <a:t>чтобы </a:t>
            </a:r>
            <a:r>
              <a:rPr lang="ru-RU" sz="2400" dirty="0"/>
              <a:t>успокоиться) </a:t>
            </a:r>
          </a:p>
        </p:txBody>
      </p:sp>
    </p:spTree>
    <p:extLst>
      <p:ext uri="{BB962C8B-B14F-4D97-AF65-F5344CB8AC3E}">
        <p14:creationId xmlns="" xmlns:p14="http://schemas.microsoft.com/office/powerpoint/2010/main" val="2548326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5815D2CB-2ED1-7902-4593-DD9086BD21B1}"/>
              </a:ext>
            </a:extLst>
          </p:cNvPr>
          <p:cNvSpPr txBox="1"/>
          <p:nvPr/>
        </p:nvSpPr>
        <p:spPr>
          <a:xfrm>
            <a:off x="961053" y="854244"/>
            <a:ext cx="9268872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Формирование учебного поведения </a:t>
            </a:r>
          </a:p>
          <a:p>
            <a:endParaRPr lang="ru-RU" dirty="0"/>
          </a:p>
          <a:p>
            <a:endParaRPr lang="ru-RU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000" dirty="0" smtClean="0"/>
              <a:t> </a:t>
            </a:r>
            <a:r>
              <a:rPr lang="ru-RU" sz="2800" dirty="0"/>
              <a:t>Взаимодействие с педагогами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800" dirty="0"/>
              <a:t> Социальное взаимодействие </a:t>
            </a:r>
            <a:endParaRPr lang="ru-RU" sz="2800" dirty="0" smtClean="0"/>
          </a:p>
          <a:p>
            <a:pPr>
              <a:lnSpc>
                <a:spcPct val="150000"/>
              </a:lnSpc>
            </a:pPr>
            <a:r>
              <a:rPr lang="ru-RU" sz="2800" dirty="0"/>
              <a:t>	</a:t>
            </a:r>
            <a:r>
              <a:rPr lang="ru-RU" sz="2800" dirty="0" smtClean="0"/>
              <a:t>с </a:t>
            </a:r>
            <a:r>
              <a:rPr lang="ru-RU" sz="2800" dirty="0"/>
              <a:t>одноклассниками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800" dirty="0"/>
              <a:t> Следование установленным правилам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800" dirty="0"/>
              <a:t> Учебные материалы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800" dirty="0"/>
              <a:t> Коммуникативные навыки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91EF8A63-FD58-8690-91AA-5590E24A09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328" b="4111"/>
          <a:stretch/>
        </p:blipFill>
        <p:spPr>
          <a:xfrm rot="5400000">
            <a:off x="6884595" y="1997636"/>
            <a:ext cx="4502450" cy="34940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054572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644AD733-E9CC-3DA8-8227-4D3299A0785F}"/>
              </a:ext>
            </a:extLst>
          </p:cNvPr>
          <p:cNvSpPr txBox="1"/>
          <p:nvPr/>
        </p:nvSpPr>
        <p:spPr>
          <a:xfrm>
            <a:off x="998705" y="695387"/>
            <a:ext cx="10194587" cy="5432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Формирование учебного поведения </a:t>
            </a:r>
          </a:p>
          <a:p>
            <a:pPr algn="ctr"/>
            <a:r>
              <a:rPr lang="ru-RU" sz="2800" b="1" dirty="0"/>
              <a:t>Взаимодействие с педагогами </a:t>
            </a:r>
          </a:p>
          <a:p>
            <a:endParaRPr lang="ru-RU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000" dirty="0"/>
              <a:t> </a:t>
            </a:r>
            <a:r>
              <a:rPr lang="ru-RU" sz="2600" dirty="0"/>
              <a:t>Следить за действиями педагога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600" dirty="0"/>
              <a:t> Имитировать действия взрослого (движения, действия с предметами)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600" dirty="0"/>
              <a:t> Имитировать звуки, слоги, слова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600" dirty="0"/>
              <a:t> Выполнять задания по образцу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600" dirty="0"/>
              <a:t> Следовать указаниям взрослого (выполнение инструкции)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600" dirty="0"/>
              <a:t> Выполнять фронтальные инструкции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600" dirty="0"/>
              <a:t> Работать с разными педагогами </a:t>
            </a:r>
          </a:p>
        </p:txBody>
      </p:sp>
    </p:spTree>
    <p:extLst>
      <p:ext uri="{BB962C8B-B14F-4D97-AF65-F5344CB8AC3E}">
        <p14:creationId xmlns="" xmlns:p14="http://schemas.microsoft.com/office/powerpoint/2010/main" val="61115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C25627D2-1DC8-50F4-15FB-ED8C9438D2E1}"/>
              </a:ext>
            </a:extLst>
          </p:cNvPr>
          <p:cNvSpPr txBox="1"/>
          <p:nvPr/>
        </p:nvSpPr>
        <p:spPr>
          <a:xfrm>
            <a:off x="835106" y="869889"/>
            <a:ext cx="10422507" cy="4993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Формирование учебного поведения </a:t>
            </a:r>
          </a:p>
          <a:p>
            <a:pPr algn="ctr"/>
            <a:r>
              <a:rPr lang="ru-RU" sz="2800" b="1" dirty="0"/>
              <a:t>Социальное взаимодействие со сверстниками </a:t>
            </a:r>
            <a:endParaRPr lang="ru-RU" sz="2400" b="1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500" dirty="0" smtClean="0"/>
              <a:t>Находиться </a:t>
            </a:r>
            <a:r>
              <a:rPr lang="ru-RU" sz="2500" dirty="0"/>
              <a:t>рядом со сверстниками, заниматься совместной деятельностью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500" dirty="0"/>
              <a:t>Находиться рядом со сверстниками, заниматься аналогичной деятельностью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500" dirty="0"/>
              <a:t> Наблюдать за сверстниками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500" dirty="0"/>
              <a:t> Имитировать действия сверстников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500" dirty="0"/>
              <a:t> Делиться со сверстниками (едой, игрушками, дидактическими материалами) </a:t>
            </a:r>
          </a:p>
        </p:txBody>
      </p:sp>
    </p:spTree>
    <p:extLst>
      <p:ext uri="{BB962C8B-B14F-4D97-AF65-F5344CB8AC3E}">
        <p14:creationId xmlns="" xmlns:p14="http://schemas.microsoft.com/office/powerpoint/2010/main" val="199891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2889C8BC-266C-A5B1-CC75-C46DCB856C57}"/>
              </a:ext>
            </a:extLst>
          </p:cNvPr>
          <p:cNvSpPr txBox="1"/>
          <p:nvPr/>
        </p:nvSpPr>
        <p:spPr>
          <a:xfrm>
            <a:off x="974361" y="691511"/>
            <a:ext cx="10388183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Формирование учебного поведения </a:t>
            </a:r>
          </a:p>
          <a:p>
            <a:pPr algn="ctr"/>
            <a:r>
              <a:rPr lang="ru-RU" sz="2800" b="1" dirty="0"/>
              <a:t>Социальное взаимодействие со сверстниками </a:t>
            </a:r>
          </a:p>
          <a:p>
            <a:endParaRPr lang="ru-RU" sz="20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000" dirty="0"/>
              <a:t> </a:t>
            </a:r>
            <a:r>
              <a:rPr lang="ru-RU" sz="2400" dirty="0"/>
              <a:t>Участвовать в структурированных играх в сопровождении взрослого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400" dirty="0"/>
              <a:t> Соблюдать правила в играх с правилами, включая игры с переходом ходов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400" dirty="0"/>
              <a:t> Участвовать в совместной с другими детьми деятельности направленной на достижение общего результата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400" dirty="0"/>
              <a:t> Отвечать </a:t>
            </a:r>
            <a:r>
              <a:rPr lang="ru-RU" sz="2400" dirty="0" smtClean="0"/>
              <a:t>(реагировать) сверстнику</a:t>
            </a:r>
            <a:r>
              <a:rPr lang="ru-RU" sz="2400" dirty="0"/>
              <a:t>, если он обратился социально приемлемым способом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400" dirty="0"/>
              <a:t> Инициировать контакт со сверстниками социально приемлемым способом. </a:t>
            </a:r>
          </a:p>
        </p:txBody>
      </p:sp>
    </p:spTree>
    <p:extLst>
      <p:ext uri="{BB962C8B-B14F-4D97-AF65-F5344CB8AC3E}">
        <p14:creationId xmlns="" xmlns:p14="http://schemas.microsoft.com/office/powerpoint/2010/main" val="144485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CF08595C-976F-2117-C4FB-DB2336D4374C}"/>
              </a:ext>
            </a:extLst>
          </p:cNvPr>
          <p:cNvSpPr txBox="1"/>
          <p:nvPr/>
        </p:nvSpPr>
        <p:spPr>
          <a:xfrm>
            <a:off x="839755" y="793103"/>
            <a:ext cx="10580913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/>
              <a:t>Как гасить вспышки </a:t>
            </a:r>
            <a:r>
              <a:rPr lang="ru-RU" sz="2600" b="1" dirty="0" smtClean="0"/>
              <a:t>агрессии/нежелательного поведения </a:t>
            </a:r>
            <a:endParaRPr lang="ru-RU" sz="2600" b="1" dirty="0"/>
          </a:p>
          <a:p>
            <a:pPr algn="ctr"/>
            <a:r>
              <a:rPr lang="ru-RU" sz="2600" b="1" dirty="0"/>
              <a:t>у обучающихся с РАС</a:t>
            </a:r>
          </a:p>
          <a:p>
            <a:endParaRPr lang="ru-RU" dirty="0"/>
          </a:p>
          <a:p>
            <a:r>
              <a:rPr lang="ru-RU" sz="2800" dirty="0"/>
              <a:t>Крики и протестные реакция могут быть с агрессией и </a:t>
            </a:r>
            <a:r>
              <a:rPr lang="ru-RU" sz="2800" dirty="0" err="1"/>
              <a:t>аутоагрессией</a:t>
            </a:r>
            <a:r>
              <a:rPr lang="ru-RU" sz="2800" dirty="0" smtClean="0"/>
              <a:t>.</a:t>
            </a:r>
          </a:p>
          <a:p>
            <a:endParaRPr lang="ru-RU" sz="2800" dirty="0"/>
          </a:p>
          <a:p>
            <a:r>
              <a:rPr lang="ru-RU" sz="2800" dirty="0" smtClean="0"/>
              <a:t>- Насильно </a:t>
            </a:r>
            <a:r>
              <a:rPr lang="ru-RU" sz="2800" dirty="0"/>
              <a:t>не удерживать, отпустить. </a:t>
            </a:r>
            <a:endParaRPr lang="ru-RU" sz="2800" dirty="0" smtClean="0"/>
          </a:p>
          <a:p>
            <a:endParaRPr lang="ru-RU" sz="2800" dirty="0"/>
          </a:p>
          <a:p>
            <a:r>
              <a:rPr lang="ru-RU" sz="2800" dirty="0" smtClean="0"/>
              <a:t>- Переключать</a:t>
            </a:r>
            <a:r>
              <a:rPr lang="ru-RU" sz="2800" dirty="0"/>
              <a:t>: можно дать попить, помыть ручки холодной водой, </a:t>
            </a:r>
            <a:endParaRPr lang="ru-RU" sz="2800" dirty="0" smtClean="0"/>
          </a:p>
          <a:p>
            <a:r>
              <a:rPr lang="ru-RU" sz="2800" dirty="0" smtClean="0"/>
              <a:t>но </a:t>
            </a:r>
            <a:r>
              <a:rPr lang="ru-RU" sz="2800" dirty="0"/>
              <a:t>вернуть и выдержать </a:t>
            </a:r>
            <a:r>
              <a:rPr lang="ru-RU" sz="2800" dirty="0" smtClean="0"/>
              <a:t>занятие </a:t>
            </a:r>
            <a:r>
              <a:rPr lang="ru-RU" sz="2800" dirty="0"/>
              <a:t>при любых условиях, при любом поведении ребенка</a:t>
            </a:r>
            <a:r>
              <a:rPr lang="ru-RU" sz="2800" dirty="0" smtClean="0"/>
              <a:t>.</a:t>
            </a:r>
          </a:p>
          <a:p>
            <a:endParaRPr lang="ru-RU" sz="2800" dirty="0"/>
          </a:p>
          <a:p>
            <a:r>
              <a:rPr lang="ru-RU" sz="2800" dirty="0" smtClean="0"/>
              <a:t>- Соблюдать регулярность, однообразие, постоянство.</a:t>
            </a:r>
            <a:endParaRPr lang="ru-RU" sz="2800" dirty="0"/>
          </a:p>
          <a:p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374641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3105E5E-DB25-C110-1868-A82ECBE0EDE3}"/>
              </a:ext>
            </a:extLst>
          </p:cNvPr>
          <p:cNvSpPr txBox="1"/>
          <p:nvPr/>
        </p:nvSpPr>
        <p:spPr>
          <a:xfrm>
            <a:off x="5257820" y="1256758"/>
            <a:ext cx="5306727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Проблемная ситуация</a:t>
            </a:r>
          </a:p>
          <a:p>
            <a:endParaRPr lang="ru-RU" dirty="0"/>
          </a:p>
          <a:p>
            <a:pPr algn="just"/>
            <a:r>
              <a:rPr lang="ru-RU" dirty="0" smtClean="0"/>
              <a:t>-  </a:t>
            </a:r>
            <a:r>
              <a:rPr lang="ru-RU" sz="2400" dirty="0" smtClean="0"/>
              <a:t>усадить </a:t>
            </a:r>
            <a:r>
              <a:rPr lang="ru-RU" sz="2400" dirty="0"/>
              <a:t>ребенка за парту </a:t>
            </a:r>
            <a:endParaRPr lang="ru-RU" sz="2400" dirty="0" smtClean="0"/>
          </a:p>
          <a:p>
            <a:pPr algn="just"/>
            <a:r>
              <a:rPr lang="ru-RU" sz="2400" dirty="0" smtClean="0"/>
              <a:t>- высидеть </a:t>
            </a:r>
            <a:r>
              <a:rPr lang="ru-RU" sz="2400" dirty="0"/>
              <a:t>40 минут урока</a:t>
            </a:r>
            <a:r>
              <a:rPr lang="ru-RU" sz="2400" dirty="0" smtClean="0"/>
              <a:t>.</a:t>
            </a:r>
          </a:p>
          <a:p>
            <a:pPr algn="just"/>
            <a:r>
              <a:rPr lang="ba-RU" sz="2400" dirty="0" smtClean="0"/>
              <a:t>- уйти с урока АФК и переодеться в школьную форму</a:t>
            </a:r>
          </a:p>
          <a:p>
            <a:pPr marL="342900" indent="-342900" algn="just">
              <a:buFontTx/>
              <a:buChar char="-"/>
            </a:pPr>
            <a:endParaRPr lang="ru-RU" sz="2400" dirty="0"/>
          </a:p>
          <a:p>
            <a:pPr algn="just"/>
            <a:r>
              <a:rPr lang="ru-RU" sz="2400" dirty="0"/>
              <a:t>	</a:t>
            </a:r>
            <a:r>
              <a:rPr lang="ru-RU" sz="2400" dirty="0" smtClean="0"/>
              <a:t>      </a:t>
            </a:r>
            <a:r>
              <a:rPr lang="ru-RU" sz="2800" b="1" dirty="0" smtClean="0"/>
              <a:t>Пути решения</a:t>
            </a:r>
          </a:p>
          <a:p>
            <a:pPr marL="342900" indent="-342900" algn="just">
              <a:buFontTx/>
              <a:buChar char="-"/>
            </a:pPr>
            <a:r>
              <a:rPr lang="ru-RU" sz="2400" dirty="0" smtClean="0"/>
              <a:t>поднимаем под локти постепенно оказываем давление, ребенку дискомфортно и он встает сам. </a:t>
            </a:r>
          </a:p>
          <a:p>
            <a:pPr marL="342900" indent="-342900" algn="just">
              <a:buFontTx/>
              <a:buChar char="-"/>
            </a:pPr>
            <a:r>
              <a:rPr lang="ru-RU" sz="2400" dirty="0" smtClean="0"/>
              <a:t>переключить его внимание.</a:t>
            </a:r>
            <a:endParaRPr lang="ru-RU" sz="2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E44D1BE-9CF5-6847-E0CD-F3B8F24DBA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3630" y="1767370"/>
            <a:ext cx="4410866" cy="3308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45127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32F95F5-9C18-B96D-17FA-90BE97261679}"/>
              </a:ext>
            </a:extLst>
          </p:cNvPr>
          <p:cNvSpPr txBox="1"/>
          <p:nvPr/>
        </p:nvSpPr>
        <p:spPr>
          <a:xfrm>
            <a:off x="3528335" y="721120"/>
            <a:ext cx="49265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Визуальная поддержка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40C71E1A-29C7-8F47-411B-6A431D8700E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25" t="4898" r="10360" b="5180"/>
          <a:stretch/>
        </p:blipFill>
        <p:spPr>
          <a:xfrm rot="5588870">
            <a:off x="5984027" y="1913218"/>
            <a:ext cx="4766046" cy="3681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70D2AB91-62BC-0E99-452F-5F650EFD377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33" t="4762" r="7279" b="8572"/>
          <a:stretch/>
        </p:blipFill>
        <p:spPr>
          <a:xfrm rot="21419980">
            <a:off x="2266474" y="3249529"/>
            <a:ext cx="3829526" cy="27847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3F49D3C1-8B57-37D6-4CA3-9816027AAB4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716" t="9335" r="2450" b="19058"/>
          <a:stretch/>
        </p:blipFill>
        <p:spPr>
          <a:xfrm rot="21347570">
            <a:off x="1129063" y="1444749"/>
            <a:ext cx="3130480" cy="18715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022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7B94983-AC20-6ABB-42D3-F2B358DDE761}"/>
              </a:ext>
            </a:extLst>
          </p:cNvPr>
          <p:cNvSpPr txBox="1"/>
          <p:nvPr/>
        </p:nvSpPr>
        <p:spPr>
          <a:xfrm>
            <a:off x="1376749" y="4575920"/>
            <a:ext cx="991084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	</a:t>
            </a:r>
            <a:r>
              <a:rPr lang="ru-RU" sz="2000" dirty="0"/>
              <a:t>В 2022-2023 году в 1 (дополнительный) класс пришли 7 человек, из них: 2 обучающихся на надомном обучении, 5 в классе. У всех обучающихся тяжелые множественные нарушения развития (ТМНР). Диагноз аутизм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 84</a:t>
            </a:r>
            <a:r>
              <a:rPr lang="ru-RU" sz="2000" dirty="0">
                <a:solidFill>
                  <a:srgbClr val="000000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Garamond" panose="02020404030301010803" pitchFamily="18" charset="0"/>
              </a:rPr>
              <a:t>(РАС)</a:t>
            </a:r>
            <a:r>
              <a:rPr lang="ru-RU" sz="2000" dirty="0"/>
              <a:t> у 5 человек из 7. </a:t>
            </a:r>
            <a:endParaRPr lang="ru-RU" sz="2000" dirty="0" smtClean="0"/>
          </a:p>
          <a:p>
            <a:r>
              <a:rPr lang="ru-RU" sz="2000" dirty="0" smtClean="0"/>
              <a:t>В </a:t>
            </a:r>
            <a:r>
              <a:rPr lang="ru-RU" sz="2000" dirty="0"/>
              <a:t>классе 5 человек (3 девочки и 2 мальчика), из них 4 с РАС: 2 девочки и 2 мальчика. 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265" t="23696" r="7532" b="5216"/>
          <a:stretch/>
        </p:blipFill>
        <p:spPr>
          <a:xfrm>
            <a:off x="2459533" y="649600"/>
            <a:ext cx="6925457" cy="3897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73744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685FE71-2138-AC8D-8834-E07E22F75764}"/>
              </a:ext>
            </a:extLst>
          </p:cNvPr>
          <p:cNvSpPr txBox="1"/>
          <p:nvPr/>
        </p:nvSpPr>
        <p:spPr>
          <a:xfrm>
            <a:off x="895738" y="553106"/>
            <a:ext cx="10356979" cy="5640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/>
              <a:t>Работа с </a:t>
            </a:r>
            <a:r>
              <a:rPr lang="ru-RU" sz="3600" b="1" dirty="0" smtClean="0"/>
              <a:t>родителями</a:t>
            </a:r>
          </a:p>
          <a:p>
            <a:pPr algn="ctr"/>
            <a:endParaRPr lang="ru-RU" sz="2000" b="1" dirty="0" smtClean="0"/>
          </a:p>
          <a:p>
            <a:r>
              <a:rPr lang="ru-RU" sz="2800" dirty="0" smtClean="0"/>
              <a:t>Необходимо </a:t>
            </a:r>
            <a:r>
              <a:rPr lang="ru-RU" sz="2800" dirty="0"/>
              <a:t>информировать и постоянно быть на связи и держать в курсе дел, решать организационные моменты, касаемо и организации пространства в кабинете, и необходимых принадлежностей для ребенка, изучении и формировании его поведения.</a:t>
            </a:r>
          </a:p>
          <a:p>
            <a:endParaRPr lang="ru-RU" sz="1050" dirty="0"/>
          </a:p>
          <a:p>
            <a:r>
              <a:rPr lang="ru-RU" sz="2800" dirty="0"/>
              <a:t>За 1 четверть проведены 2 родительских собрания: 1 по плану, 2-е внеплановое </a:t>
            </a:r>
            <a:r>
              <a:rPr lang="ru-RU" sz="2800" dirty="0" smtClean="0"/>
              <a:t>по вопросам адаптации</a:t>
            </a:r>
            <a:r>
              <a:rPr lang="ru-RU" sz="2000" dirty="0" smtClean="0"/>
              <a:t>.</a:t>
            </a:r>
          </a:p>
          <a:p>
            <a:endParaRPr lang="ru-RU" sz="1200" dirty="0"/>
          </a:p>
          <a:p>
            <a:r>
              <a:rPr lang="ru-RU" sz="2800" dirty="0"/>
              <a:t>Создан чат в мессенджерах, где периодически выкладываю интересные моменты с детьми, занятия и пр</a:t>
            </a:r>
            <a:r>
              <a:rPr lang="ru-RU" sz="2800" dirty="0" smtClean="0"/>
              <a:t>., т.е</a:t>
            </a:r>
            <a:r>
              <a:rPr lang="ru-RU" sz="2800" dirty="0"/>
              <a:t>. максимально прозрачно </a:t>
            </a:r>
            <a:r>
              <a:rPr lang="ru-RU" sz="2800" dirty="0" smtClean="0"/>
              <a:t>и открыто </a:t>
            </a:r>
            <a:r>
              <a:rPr lang="ru-RU" sz="2800" dirty="0"/>
              <a:t>действую.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240557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64DF2939-0ACA-D224-315D-3D2C44660C3A}"/>
              </a:ext>
            </a:extLst>
          </p:cNvPr>
          <p:cNvSpPr txBox="1"/>
          <p:nvPr/>
        </p:nvSpPr>
        <p:spPr>
          <a:xfrm>
            <a:off x="1794588" y="1996752"/>
            <a:ext cx="82451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/>
              <a:t>Спасибо за внимание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F5FA012-851C-D8E6-07D6-70477431EB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463" y="3588861"/>
            <a:ext cx="2057400" cy="2019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47223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99C78AD4-B342-6E59-0FBA-3F92EA1F6575}"/>
              </a:ext>
            </a:extLst>
          </p:cNvPr>
          <p:cNvSpPr txBox="1"/>
          <p:nvPr/>
        </p:nvSpPr>
        <p:spPr>
          <a:xfrm>
            <a:off x="1169233" y="1417946"/>
            <a:ext cx="9414893" cy="398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Этапы адаптации: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ru-RU" b="1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ru-RU" sz="3200" b="1" dirty="0"/>
              <a:t>Подготовительный</a:t>
            </a:r>
          </a:p>
          <a:p>
            <a:pPr>
              <a:lnSpc>
                <a:spcPct val="150000"/>
              </a:lnSpc>
            </a:pPr>
            <a:r>
              <a:rPr lang="ru-RU" sz="2800" dirty="0"/>
              <a:t>	✓</a:t>
            </a:r>
            <a:r>
              <a:rPr lang="ru-RU" sz="2800" b="1" dirty="0"/>
              <a:t> </a:t>
            </a:r>
            <a:r>
              <a:rPr lang="ru-RU" sz="2800" dirty="0"/>
              <a:t>распорядок дня </a:t>
            </a:r>
          </a:p>
          <a:p>
            <a:pPr>
              <a:lnSpc>
                <a:spcPct val="150000"/>
              </a:lnSpc>
            </a:pPr>
            <a:r>
              <a:rPr lang="ru-RU" sz="2800" dirty="0"/>
              <a:t>	✓ знакомство с маршрутом </a:t>
            </a:r>
          </a:p>
          <a:p>
            <a:pPr>
              <a:lnSpc>
                <a:spcPct val="150000"/>
              </a:lnSpc>
            </a:pPr>
            <a:r>
              <a:rPr lang="ru-RU" sz="2800" dirty="0"/>
              <a:t>	✓ знакомство со школой </a:t>
            </a:r>
          </a:p>
          <a:p>
            <a:pPr>
              <a:lnSpc>
                <a:spcPct val="150000"/>
              </a:lnSpc>
            </a:pPr>
            <a:endParaRPr lang="ru-RU" dirty="0"/>
          </a:p>
          <a:p>
            <a:r>
              <a:rPr lang="ru-RU" dirty="0"/>
              <a:t>	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7" name="Рисунок 1" descr="20221115_09384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7289105" y="1752609"/>
            <a:ext cx="4428019" cy="33243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52942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6BA2C10A-9A92-E3FE-F86C-37F22988554A}"/>
              </a:ext>
            </a:extLst>
          </p:cNvPr>
          <p:cNvSpPr txBox="1"/>
          <p:nvPr/>
        </p:nvSpPr>
        <p:spPr>
          <a:xfrm>
            <a:off x="830424" y="679911"/>
            <a:ext cx="10608907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Этапы адаптации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ru-RU" sz="2000" b="1" dirty="0" smtClean="0"/>
              <a:t>Период </a:t>
            </a:r>
            <a:r>
              <a:rPr lang="ru-RU" sz="2000" b="1" dirty="0"/>
              <a:t>1 четверти</a:t>
            </a:r>
          </a:p>
          <a:p>
            <a:endParaRPr lang="ru-RU" b="1" dirty="0"/>
          </a:p>
          <a:p>
            <a:pPr>
              <a:lnSpc>
                <a:spcPct val="150000"/>
              </a:lnSpc>
            </a:pPr>
            <a:r>
              <a:rPr lang="ru-RU" dirty="0"/>
              <a:t>	</a:t>
            </a:r>
            <a:r>
              <a:rPr lang="ru-RU" sz="2400" dirty="0"/>
              <a:t>✓ знакомство с классной комнатой – кабинетом</a:t>
            </a:r>
          </a:p>
          <a:p>
            <a:pPr>
              <a:lnSpc>
                <a:spcPct val="150000"/>
              </a:lnSpc>
            </a:pPr>
            <a:r>
              <a:rPr lang="ru-RU" sz="2400" dirty="0"/>
              <a:t>	✓ очное знакомство с педагогом и одноклассниками</a:t>
            </a:r>
            <a:endParaRPr lang="ru-RU" sz="2400" b="1" dirty="0"/>
          </a:p>
          <a:p>
            <a:pPr>
              <a:lnSpc>
                <a:spcPct val="150000"/>
              </a:lnSpc>
            </a:pPr>
            <a:r>
              <a:rPr lang="ru-RU" sz="2400" dirty="0"/>
              <a:t>	✓ изучение сенсорного профиля обучающихся</a:t>
            </a:r>
          </a:p>
          <a:p>
            <a:pPr>
              <a:lnSpc>
                <a:spcPct val="150000"/>
              </a:lnSpc>
            </a:pPr>
            <a:r>
              <a:rPr lang="ru-RU" sz="2400" dirty="0"/>
              <a:t>	✓ диагностика базовых навыков необходимых для обучения в школе </a:t>
            </a:r>
          </a:p>
          <a:p>
            <a:pPr>
              <a:lnSpc>
                <a:spcPct val="150000"/>
              </a:lnSpc>
            </a:pPr>
            <a:r>
              <a:rPr lang="ru-RU" sz="2400" dirty="0"/>
              <a:t>	✓ формирование учебного поведения (взаимодействие с педагогами, социальное взаимодействие со 	сверстниками, следование установленным правилам, учебные материалы, коммуникативные навыки). </a:t>
            </a:r>
          </a:p>
          <a:p>
            <a:pPr>
              <a:lnSpc>
                <a:spcPct val="150000"/>
              </a:lnSpc>
            </a:pPr>
            <a:r>
              <a:rPr lang="ru-RU" sz="2400" dirty="0"/>
              <a:t>	✓ постепенное, поэтапное пролонгирование времени пребывания в школе. </a:t>
            </a:r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dirty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3377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="" xmlns:a16="http://schemas.microsoft.com/office/drawing/2014/main" id="{E80D361F-BFC4-9274-042C-51D3BACA411C}"/>
              </a:ext>
            </a:extLst>
          </p:cNvPr>
          <p:cNvSpPr/>
          <p:nvPr/>
        </p:nvSpPr>
        <p:spPr>
          <a:xfrm>
            <a:off x="4665306" y="690465"/>
            <a:ext cx="2640564" cy="6438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Доска</a:t>
            </a:r>
          </a:p>
        </p:txBody>
      </p:sp>
      <p:sp>
        <p:nvSpPr>
          <p:cNvPr id="3" name="Прямоугольник: скругленные верхние углы 2">
            <a:extLst>
              <a:ext uri="{FF2B5EF4-FFF2-40B4-BE49-F238E27FC236}">
                <a16:creationId xmlns="" xmlns:a16="http://schemas.microsoft.com/office/drawing/2014/main" id="{0D9AF89A-6721-D075-7C06-C779843E3085}"/>
              </a:ext>
            </a:extLst>
          </p:cNvPr>
          <p:cNvSpPr/>
          <p:nvPr/>
        </p:nvSpPr>
        <p:spPr>
          <a:xfrm>
            <a:off x="2136710" y="2004536"/>
            <a:ext cx="2099388" cy="746449"/>
          </a:xfrm>
          <a:prstGeom prst="round2Same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Учитель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B986792F-643D-B410-642F-B8EC6BB8AFA6}"/>
              </a:ext>
            </a:extLst>
          </p:cNvPr>
          <p:cNvSpPr/>
          <p:nvPr/>
        </p:nvSpPr>
        <p:spPr>
          <a:xfrm>
            <a:off x="2425960" y="3092324"/>
            <a:ext cx="1623526" cy="74644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Ангелина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F448B0A0-316C-E863-2E84-F58F537B08D7}"/>
              </a:ext>
            </a:extLst>
          </p:cNvPr>
          <p:cNvSpPr/>
          <p:nvPr/>
        </p:nvSpPr>
        <p:spPr>
          <a:xfrm>
            <a:off x="2425960" y="4301411"/>
            <a:ext cx="1623526" cy="74644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Полина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2539D5A8-866A-C9F0-2515-7F8817913AC2}"/>
              </a:ext>
            </a:extLst>
          </p:cNvPr>
          <p:cNvSpPr/>
          <p:nvPr/>
        </p:nvSpPr>
        <p:spPr>
          <a:xfrm>
            <a:off x="8145624" y="4545955"/>
            <a:ext cx="1620416" cy="7464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F2ABAF90-BAAA-4B31-6355-15B020113088}"/>
              </a:ext>
            </a:extLst>
          </p:cNvPr>
          <p:cNvSpPr/>
          <p:nvPr/>
        </p:nvSpPr>
        <p:spPr>
          <a:xfrm>
            <a:off x="8142514" y="3353581"/>
            <a:ext cx="1623526" cy="7464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Илья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D226FAED-FAB7-760A-91E4-D216001F07A1}"/>
              </a:ext>
            </a:extLst>
          </p:cNvPr>
          <p:cNvSpPr/>
          <p:nvPr/>
        </p:nvSpPr>
        <p:spPr>
          <a:xfrm>
            <a:off x="8091819" y="2080727"/>
            <a:ext cx="1620416" cy="7464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Дарина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E37EF74-9236-783A-E2C8-F16EFC5A22D3}"/>
              </a:ext>
            </a:extLst>
          </p:cNvPr>
          <p:cNvSpPr txBox="1"/>
          <p:nvPr/>
        </p:nvSpPr>
        <p:spPr>
          <a:xfrm>
            <a:off x="4697219" y="2941976"/>
            <a:ext cx="279756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latin typeface="Garamond" panose="02020404030301010803" pitchFamily="18" charset="0"/>
              </a:rPr>
              <a:t>План расстановки </a:t>
            </a:r>
          </a:p>
          <a:p>
            <a:pPr algn="ctr"/>
            <a:r>
              <a:rPr lang="ru-RU" sz="2400" b="1" dirty="0">
                <a:latin typeface="Garamond" panose="02020404030301010803" pitchFamily="18" charset="0"/>
              </a:rPr>
              <a:t>парт в классе </a:t>
            </a:r>
          </a:p>
          <a:p>
            <a:pPr algn="ctr"/>
            <a:r>
              <a:rPr lang="ru-RU" sz="2400" b="1" dirty="0">
                <a:latin typeface="Garamond" panose="02020404030301010803" pitchFamily="18" charset="0"/>
              </a:rPr>
              <a:t>с указанием </a:t>
            </a:r>
          </a:p>
          <a:p>
            <a:pPr algn="ctr"/>
            <a:r>
              <a:rPr lang="ru-RU" sz="2400" b="1" dirty="0">
                <a:latin typeface="Garamond" panose="02020404030301010803" pitchFamily="18" charset="0"/>
              </a:rPr>
              <a:t>места ребенка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516632A-2464-8C93-284E-2EBBF5C68E0B}"/>
              </a:ext>
            </a:extLst>
          </p:cNvPr>
          <p:cNvSpPr txBox="1"/>
          <p:nvPr/>
        </p:nvSpPr>
        <p:spPr>
          <a:xfrm rot="10800000" flipH="1" flipV="1">
            <a:off x="8468152" y="4734514"/>
            <a:ext cx="1388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Джамиль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0E130FF5-5F0C-B6F9-E161-D8E1AB14F6BE}"/>
              </a:ext>
            </a:extLst>
          </p:cNvPr>
          <p:cNvSpPr/>
          <p:nvPr/>
        </p:nvSpPr>
        <p:spPr>
          <a:xfrm>
            <a:off x="9957942" y="5943600"/>
            <a:ext cx="1477347" cy="29663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ВХОД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4304AF9D-AB94-A4F7-A4D9-FCC7E16FF21C}"/>
              </a:ext>
            </a:extLst>
          </p:cNvPr>
          <p:cNvSpPr/>
          <p:nvPr/>
        </p:nvSpPr>
        <p:spPr>
          <a:xfrm>
            <a:off x="10375641" y="606490"/>
            <a:ext cx="1194318" cy="147423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Шкаф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E02C25F1-C527-5A8D-A9EC-4C072DB715D9}"/>
              </a:ext>
            </a:extLst>
          </p:cNvPr>
          <p:cNvSpPr/>
          <p:nvPr/>
        </p:nvSpPr>
        <p:spPr>
          <a:xfrm>
            <a:off x="615820" y="606490"/>
            <a:ext cx="1091682" cy="155821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Шкаф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3FFDB73F-7DDB-C973-4B45-4B2EF24CB2B1}"/>
              </a:ext>
            </a:extLst>
          </p:cNvPr>
          <p:cNvSpPr/>
          <p:nvPr/>
        </p:nvSpPr>
        <p:spPr>
          <a:xfrm>
            <a:off x="622041" y="5607698"/>
            <a:ext cx="1328057" cy="67180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Шкаф</a:t>
            </a:r>
          </a:p>
        </p:txBody>
      </p:sp>
    </p:spTree>
    <p:extLst>
      <p:ext uri="{BB962C8B-B14F-4D97-AF65-F5344CB8AC3E}">
        <p14:creationId xmlns="" xmlns:p14="http://schemas.microsoft.com/office/powerpoint/2010/main" val="8070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21581743-37DD-C7F0-90E1-A3625DCDF70F}"/>
              </a:ext>
            </a:extLst>
          </p:cNvPr>
          <p:cNvSpPr txBox="1"/>
          <p:nvPr/>
        </p:nvSpPr>
        <p:spPr>
          <a:xfrm>
            <a:off x="4531898" y="653891"/>
            <a:ext cx="33057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Маршрут по школе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DE1AEE5F-B087-1E9E-554D-5634AC62A2D9}"/>
              </a:ext>
            </a:extLst>
          </p:cNvPr>
          <p:cNvSpPr/>
          <p:nvPr/>
        </p:nvSpPr>
        <p:spPr>
          <a:xfrm>
            <a:off x="3000491" y="2159794"/>
            <a:ext cx="810869" cy="367626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A2BED4B6-AEE9-9143-2545-37FC4DB216DF}"/>
              </a:ext>
            </a:extLst>
          </p:cNvPr>
          <p:cNvSpPr/>
          <p:nvPr/>
        </p:nvSpPr>
        <p:spPr>
          <a:xfrm>
            <a:off x="1078269" y="1483565"/>
            <a:ext cx="4882066" cy="6762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930156B9-AA4B-1313-65E3-0DB99E5D1E79}"/>
              </a:ext>
            </a:extLst>
          </p:cNvPr>
          <p:cNvSpPr/>
          <p:nvPr/>
        </p:nvSpPr>
        <p:spPr>
          <a:xfrm>
            <a:off x="4531898" y="1476446"/>
            <a:ext cx="1147665" cy="3452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ТУАЛЕТ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07BD966C-F353-D140-FDD4-8AD2CF1492AC}"/>
              </a:ext>
            </a:extLst>
          </p:cNvPr>
          <p:cNvSpPr/>
          <p:nvPr/>
        </p:nvSpPr>
        <p:spPr>
          <a:xfrm>
            <a:off x="1078268" y="1763483"/>
            <a:ext cx="1357022" cy="3963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СТОЛОВАЯ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B716E51A-0E6E-61DF-F745-799FB8E1026C}"/>
              </a:ext>
            </a:extLst>
          </p:cNvPr>
          <p:cNvSpPr/>
          <p:nvPr/>
        </p:nvSpPr>
        <p:spPr>
          <a:xfrm rot="16200000">
            <a:off x="2663708" y="4198736"/>
            <a:ext cx="999295" cy="3257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КЛАСС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AF2A8CC3-7731-E4EA-931A-4471AA65A670}"/>
              </a:ext>
            </a:extLst>
          </p:cNvPr>
          <p:cNvSpPr/>
          <p:nvPr/>
        </p:nvSpPr>
        <p:spPr>
          <a:xfrm>
            <a:off x="3017545" y="5747655"/>
            <a:ext cx="936171" cy="2985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4"/>
                </a:solidFill>
              </a:rPr>
              <a:t>ВХОД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E46AF47C-3324-07CF-5CFC-19373CF59098}"/>
              </a:ext>
            </a:extLst>
          </p:cNvPr>
          <p:cNvSpPr txBox="1"/>
          <p:nvPr/>
        </p:nvSpPr>
        <p:spPr>
          <a:xfrm>
            <a:off x="7388770" y="2188063"/>
            <a:ext cx="406513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4 маршрута по школе:</a:t>
            </a:r>
          </a:p>
          <a:p>
            <a:endParaRPr lang="ru-RU" sz="2800" dirty="0"/>
          </a:p>
          <a:p>
            <a:pPr marL="285750" indent="-285750">
              <a:buFontTx/>
              <a:buChar char="-"/>
            </a:pPr>
            <a:r>
              <a:rPr lang="ru-RU" sz="2800" dirty="0"/>
              <a:t>Идем в туалет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Идем в столовую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Идем домой</a:t>
            </a:r>
          </a:p>
          <a:p>
            <a:pPr marL="285750" indent="-285750">
              <a:buFontTx/>
              <a:buChar char="-"/>
            </a:pPr>
            <a:r>
              <a:rPr lang="ba-RU" sz="2800" dirty="0"/>
              <a:t>Идем на </a:t>
            </a:r>
            <a:r>
              <a:rPr lang="ba-RU" sz="2800" dirty="0" smtClean="0"/>
              <a:t>АФК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84223" y="5456420"/>
            <a:ext cx="1816268" cy="44052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184223" y="5094514"/>
            <a:ext cx="908134" cy="3619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a-RU" dirty="0"/>
              <a:t>АФК</a:t>
            </a:r>
            <a:endParaRPr lang="ru-RU" dirty="0"/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0883507D-2DB5-2C13-51DC-CC803E7F74E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63" t="12449" r="-1363" b="4212"/>
          <a:stretch/>
        </p:blipFill>
        <p:spPr>
          <a:xfrm rot="5400000">
            <a:off x="3576080" y="2955576"/>
            <a:ext cx="4244633" cy="26530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65626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118CD15-291F-15A5-8B9A-B5328D39D93C}"/>
              </a:ext>
            </a:extLst>
          </p:cNvPr>
          <p:cNvSpPr txBox="1"/>
          <p:nvPr/>
        </p:nvSpPr>
        <p:spPr>
          <a:xfrm>
            <a:off x="1047556" y="713626"/>
            <a:ext cx="5742988" cy="59170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Организация учебного процесса</a:t>
            </a:r>
            <a:endParaRPr lang="ru-RU" sz="2800" b="1" dirty="0"/>
          </a:p>
          <a:p>
            <a:pPr algn="ctr"/>
            <a:endParaRPr lang="ru-RU" sz="1050" b="1" dirty="0"/>
          </a:p>
          <a:p>
            <a:r>
              <a:rPr lang="ru-RU" sz="2000" dirty="0"/>
              <a:t>Работа в классе организована совместно: учитель + тьютор, психолог, </a:t>
            </a:r>
            <a:r>
              <a:rPr lang="ru-RU" sz="2000" dirty="0" smtClean="0"/>
              <a:t>логопеды.</a:t>
            </a:r>
          </a:p>
          <a:p>
            <a:endParaRPr lang="ru-RU" sz="2000" dirty="0"/>
          </a:p>
          <a:p>
            <a:r>
              <a:rPr lang="ru-RU" sz="2000" dirty="0" smtClean="0"/>
              <a:t>Усаживаем </a:t>
            </a:r>
            <a:r>
              <a:rPr lang="ru-RU" sz="2000" dirty="0"/>
              <a:t>ребенка за парту, так, чтобы спина и ноги имели опору (спинка стула, пол, подставка и пр.) по стандарту.</a:t>
            </a:r>
          </a:p>
          <a:p>
            <a:r>
              <a:rPr lang="ru-RU" sz="2000" dirty="0"/>
              <a:t>При необходимости используем средства сенсорной </a:t>
            </a:r>
            <a:r>
              <a:rPr lang="ru-RU" sz="2000" dirty="0" smtClean="0"/>
              <a:t>интеграции</a:t>
            </a:r>
          </a:p>
          <a:p>
            <a:r>
              <a:rPr lang="ru-RU" sz="2000" dirty="0" smtClean="0"/>
              <a:t>Инструкции </a:t>
            </a:r>
            <a:r>
              <a:rPr lang="ru-RU" sz="2000" dirty="0"/>
              <a:t>даем четко коротко: «Собери, клади, дай, рисуй и т.д.»</a:t>
            </a:r>
          </a:p>
          <a:p>
            <a:r>
              <a:rPr lang="ru-RU" sz="2000" dirty="0" smtClean="0"/>
              <a:t>Действия </a:t>
            </a:r>
            <a:r>
              <a:rPr lang="ru-RU" sz="2000" dirty="0"/>
              <a:t>– учебные задания - выполняем также руками ребенка, постепенно минимизируя помощь</a:t>
            </a:r>
            <a:r>
              <a:rPr lang="ru-RU" sz="2000" dirty="0" smtClean="0"/>
              <a:t>.</a:t>
            </a:r>
          </a:p>
          <a:p>
            <a:endParaRPr lang="ru-RU" sz="2000" dirty="0"/>
          </a:p>
          <a:p>
            <a:r>
              <a:rPr lang="ru-RU" sz="2000" dirty="0"/>
              <a:t>Ребенку требуется понятный для него режим дня – последовательность </a:t>
            </a:r>
            <a:r>
              <a:rPr lang="ru-RU" sz="2000" dirty="0" smtClean="0"/>
              <a:t>действий, что минимизирует уровень стресса</a:t>
            </a:r>
            <a:endParaRPr lang="ru-RU" sz="2000" dirty="0"/>
          </a:p>
          <a:p>
            <a:endParaRPr lang="ru-RU" sz="2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3ABF50A6-B90A-D39C-C563-D313413DB48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099" t="6342" r="13513" b="9848"/>
          <a:stretch/>
        </p:blipFill>
        <p:spPr>
          <a:xfrm rot="5825384">
            <a:off x="8481706" y="1025156"/>
            <a:ext cx="2615649" cy="22503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C4EC36A-7163-C8F5-996C-E5A31DE0DC1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219" r="19728" b="9667"/>
          <a:stretch/>
        </p:blipFill>
        <p:spPr>
          <a:xfrm rot="5006714">
            <a:off x="7035693" y="3283643"/>
            <a:ext cx="2755034" cy="2454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12338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CBA40E25-1050-93D2-D189-56580EE3F45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108" t="5555" r="5324" b="22222"/>
          <a:stretch/>
        </p:blipFill>
        <p:spPr>
          <a:xfrm rot="21262104">
            <a:off x="923946" y="721276"/>
            <a:ext cx="2388637" cy="29589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A0C47D9-ED81-6CD1-2DCA-A9DD2A0C258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722" t="24482" r="35986" b="22547"/>
          <a:stretch/>
        </p:blipFill>
        <p:spPr>
          <a:xfrm rot="5765666">
            <a:off x="6149264" y="1016827"/>
            <a:ext cx="2915666" cy="2258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D569FE07-E545-2AF7-591A-E213AA7E42B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934" t="3674" r="4858" b="7347"/>
          <a:stretch/>
        </p:blipFill>
        <p:spPr>
          <a:xfrm rot="391492">
            <a:off x="8685429" y="3117538"/>
            <a:ext cx="2209784" cy="29156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424170ED-37B2-458E-E459-ACFB99A7CDB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000" t="14142" r="15510"/>
          <a:stretch/>
        </p:blipFill>
        <p:spPr>
          <a:xfrm rot="5174476">
            <a:off x="3440669" y="3494114"/>
            <a:ext cx="2575600" cy="25717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582EA2D2-1693-EC81-3A6F-399548C8069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578" t="8156" r="24218" b="4406"/>
          <a:stretch/>
        </p:blipFill>
        <p:spPr>
          <a:xfrm rot="5676598">
            <a:off x="8914245" y="754686"/>
            <a:ext cx="2285998" cy="21353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0C920880-B141-5728-AA71-B6E949EDA04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320" t="15049" r="12381"/>
          <a:stretch/>
        </p:blipFill>
        <p:spPr>
          <a:xfrm rot="5156218">
            <a:off x="753940" y="3925421"/>
            <a:ext cx="2435294" cy="22071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0E11E21C-F443-EC25-8829-BE22964E4B6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626" t="10695" r="22721"/>
          <a:stretch/>
        </p:blipFill>
        <p:spPr>
          <a:xfrm rot="5215916">
            <a:off x="3514925" y="838902"/>
            <a:ext cx="2593133" cy="23905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F78FEA98-B8C5-37DC-0104-C9BDA71CA70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143" t="11292" r="10546" b="17551"/>
          <a:stretch/>
        </p:blipFill>
        <p:spPr>
          <a:xfrm rot="326757">
            <a:off x="6425811" y="3516341"/>
            <a:ext cx="1983443" cy="25740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527384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DF1F86A-E04D-FDB0-AC4A-D953841F3693}"/>
              </a:ext>
            </a:extLst>
          </p:cNvPr>
          <p:cNvSpPr txBox="1"/>
          <p:nvPr/>
        </p:nvSpPr>
        <p:spPr>
          <a:xfrm>
            <a:off x="970587" y="803504"/>
            <a:ext cx="974115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Garamond" panose="02020404030301010803" pitchFamily="18" charset="0"/>
              </a:rPr>
              <a:t>Сенсорные особенности обучающихся с </a:t>
            </a:r>
            <a:r>
              <a:rPr lang="ru-RU" sz="2800" b="1" dirty="0" smtClean="0">
                <a:latin typeface="Garamond" panose="02020404030301010803" pitchFamily="18" charset="0"/>
              </a:rPr>
              <a:t>РАС</a:t>
            </a:r>
          </a:p>
          <a:p>
            <a:pPr algn="ctr"/>
            <a:endParaRPr lang="ru-RU" sz="2800" b="1" dirty="0">
              <a:latin typeface="Garamond" panose="020204040303010108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800" dirty="0" smtClean="0"/>
              <a:t>Нарушения </a:t>
            </a:r>
            <a:r>
              <a:rPr lang="ru-RU" sz="2800" dirty="0"/>
              <a:t>чувствительности сенсорной системы приводят к повышенной или пониженной реакции на соответствующие стимулы.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800" dirty="0" smtClean="0"/>
              <a:t>При </a:t>
            </a:r>
            <a:r>
              <a:rPr lang="ru-RU" sz="2800" dirty="0"/>
              <a:t>нарушениях адаптации и фильтрации </a:t>
            </a:r>
            <a:endParaRPr lang="ru-RU" sz="2800" dirty="0" smtClean="0"/>
          </a:p>
          <a:p>
            <a:r>
              <a:rPr lang="ru-RU" sz="2800" dirty="0"/>
              <a:t>  </a:t>
            </a:r>
            <a:r>
              <a:rPr lang="ru-RU" sz="2800" dirty="0" smtClean="0"/>
              <a:t>сенсорной </a:t>
            </a:r>
            <a:r>
              <a:rPr lang="ru-RU" sz="2800" dirty="0"/>
              <a:t>информации, серьезно страдает </a:t>
            </a:r>
            <a:endParaRPr lang="ru-RU" sz="2800" dirty="0" smtClean="0"/>
          </a:p>
          <a:p>
            <a:r>
              <a:rPr lang="ru-RU" sz="2800" dirty="0" smtClean="0"/>
              <a:t>функция </a:t>
            </a:r>
            <a:r>
              <a:rPr lang="ru-RU" sz="2800" dirty="0"/>
              <a:t>внимания, поскольку утрачивается </a:t>
            </a:r>
            <a:endParaRPr lang="ru-RU" sz="2800" dirty="0" smtClean="0"/>
          </a:p>
          <a:p>
            <a:r>
              <a:rPr lang="ru-RU" sz="2800" dirty="0" smtClean="0"/>
              <a:t>возможность </a:t>
            </a:r>
            <a:r>
              <a:rPr lang="ru-RU" sz="2800" dirty="0"/>
              <a:t>концентрироваться на значимых </a:t>
            </a:r>
            <a:endParaRPr lang="ru-RU" sz="2800" dirty="0" smtClean="0"/>
          </a:p>
          <a:p>
            <a:r>
              <a:rPr lang="ru-RU" sz="2800" dirty="0" smtClean="0"/>
              <a:t>предметах </a:t>
            </a:r>
            <a:r>
              <a:rPr lang="ru-RU" sz="2800" dirty="0"/>
              <a:t>и действиях и игнорировать </a:t>
            </a:r>
            <a:endParaRPr lang="ru-RU" sz="2800" dirty="0" smtClean="0"/>
          </a:p>
          <a:p>
            <a:r>
              <a:rPr lang="ru-RU" sz="2800" dirty="0" smtClean="0"/>
              <a:t>малозначительные </a:t>
            </a:r>
            <a:r>
              <a:rPr lang="ru-RU" sz="2800" dirty="0"/>
              <a:t>раздражители</a:t>
            </a:r>
            <a:r>
              <a:rPr lang="ru-RU" sz="2000" dirty="0"/>
              <a:t>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24075C8F-B155-2320-EEA3-914928BCB58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8027" t="17226" r="18368" b="3682"/>
          <a:stretch/>
        </p:blipFill>
        <p:spPr>
          <a:xfrm rot="5629245">
            <a:off x="8576793" y="3172277"/>
            <a:ext cx="2480518" cy="27449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079072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2848</TotalTime>
  <Words>646</Words>
  <Application>Microsoft Office PowerPoint</Application>
  <PresentationFormat>Произвольный</PresentationFormat>
  <Paragraphs>157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Натуральные материалы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Huawei</dc:creator>
  <cp:lastModifiedBy>Пользователь</cp:lastModifiedBy>
  <cp:revision>39</cp:revision>
  <cp:lastPrinted>2022-11-15T04:26:48Z</cp:lastPrinted>
  <dcterms:created xsi:type="dcterms:W3CDTF">2022-11-12T06:51:51Z</dcterms:created>
  <dcterms:modified xsi:type="dcterms:W3CDTF">2022-11-15T06:38:53Z</dcterms:modified>
</cp:coreProperties>
</file>